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9" r:id="rId3"/>
    <p:sldId id="260" r:id="rId4"/>
    <p:sldId id="261" r:id="rId5"/>
    <p:sldId id="262" r:id="rId6"/>
    <p:sldId id="263" r:id="rId7"/>
    <p:sldId id="272" r:id="rId8"/>
    <p:sldId id="273" r:id="rId9"/>
    <p:sldId id="283" r:id="rId10"/>
    <p:sldId id="274" r:id="rId11"/>
    <p:sldId id="275" r:id="rId12"/>
    <p:sldId id="284" r:id="rId13"/>
    <p:sldId id="276" r:id="rId14"/>
    <p:sldId id="277" r:id="rId15"/>
    <p:sldId id="278" r:id="rId16"/>
    <p:sldId id="280" r:id="rId17"/>
    <p:sldId id="286" r:id="rId18"/>
    <p:sldId id="279" r:id="rId19"/>
    <p:sldId id="281" r:id="rId20"/>
    <p:sldId id="282" r:id="rId21"/>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0D0D"/>
    <a:srgbClr val="F9F9F9"/>
    <a:srgbClr val="D8D8D8"/>
    <a:srgbClr val="800000"/>
    <a:srgbClr val="4BA3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85" d="100"/>
          <a:sy n="85" d="100"/>
        </p:scale>
        <p:origin x="451" y="5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8942-092D-4898-8DBD-4F1FDB4338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D76EEA-AD08-4B67-A9BE-706BB07F22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14E18F-DFB3-46A5-9E17-293AF12C0F54}"/>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34852665-3399-4654-9090-E25C7ABE35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6F094-2F7F-4DF2-8AF9-36F5D75F2CD3}"/>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786835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7B37-7934-4DD4-9414-245ED5EDA5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60A121-C6D2-4619-BF55-CCF6A05C9D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BD312-D08D-482E-9F56-31C439EF0B20}"/>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C7ED7581-6FF4-4480-BC56-F478602C1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48D89A-2FCA-42BE-878C-5EFB9BB40B12}"/>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219032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BCB8B8-C12F-4B54-A49A-86843AD3C1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A6CCB9-044D-465C-9840-FD9EA24A0A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5F243E-FA57-41FD-9511-981ECF679235}"/>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127DA5C7-ABA3-4AA3-9E07-6209961D9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EB91DE-DEDB-4C7A-8C4D-ABC3C94F6DAB}"/>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354887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65E0F-B5F3-4FE3-B2B8-070B87DBFE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35C4D1-9592-4ED5-81B9-7C9BAF3E5B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3A4D0-30FB-481B-95A6-2ADD7DC50F46}"/>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2B73A390-6384-4ED0-97A4-0661736EC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17EFD-944A-4E25-A343-C293B81D971B}"/>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130998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91D81-41A8-413F-97E0-927150A79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769C09-854B-43DD-B7E3-19336320D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378EB7-E42C-442D-8FD0-A9C046FBE31E}"/>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72258FCD-F05F-4FFF-A35A-F78A9A4C2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72523-E607-4926-B7FF-A44A90B397CF}"/>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181509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2A301-4BDA-42F6-BF74-8B8D7DCAD8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B917F-FA92-4F3B-B629-ADD3BF77DF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3EDD81-E9B3-4729-851E-9A542863BE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A1654A-B8B2-4537-A559-DFFDA7433FE5}"/>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6" name="Footer Placeholder 5">
            <a:extLst>
              <a:ext uri="{FF2B5EF4-FFF2-40B4-BE49-F238E27FC236}">
                <a16:creationId xmlns:a16="http://schemas.microsoft.com/office/drawing/2014/main" id="{945144CF-18A0-4462-99C8-CDF96E7929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DBB66F-EC9C-4547-BD3B-7123E467C22C}"/>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259880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5D531-5F37-428F-A626-5E61959877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69A1D2-C5B2-4554-96CD-7A17426C9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4835F2-2E58-4FFD-95EA-5EA9DA471F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7D36C7-19B0-40B4-A303-831CF62D71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0C1753-EB46-42EF-B909-E0C08ED0C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0BE89B-E015-45AE-AABE-6EA9057277B9}"/>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8" name="Footer Placeholder 7">
            <a:extLst>
              <a:ext uri="{FF2B5EF4-FFF2-40B4-BE49-F238E27FC236}">
                <a16:creationId xmlns:a16="http://schemas.microsoft.com/office/drawing/2014/main" id="{5A7186FD-E9E8-44B7-A2BC-995F582402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92CF11-67BA-499E-BD0E-7D7E81E2CF74}"/>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257917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6BFE4-4E8B-4161-9C99-6F18C92B5B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580676-BAE2-45CD-BF9A-F2C1A45E198C}"/>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4" name="Footer Placeholder 3">
            <a:extLst>
              <a:ext uri="{FF2B5EF4-FFF2-40B4-BE49-F238E27FC236}">
                <a16:creationId xmlns:a16="http://schemas.microsoft.com/office/drawing/2014/main" id="{051A40AA-086F-480B-B1B6-9818742CDE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94B7DD-D6E2-4D86-94AD-2F298FA1AD75}"/>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422521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FDE11D-A775-4CD6-A7AB-8E3BD12E111C}"/>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3" name="Footer Placeholder 2">
            <a:extLst>
              <a:ext uri="{FF2B5EF4-FFF2-40B4-BE49-F238E27FC236}">
                <a16:creationId xmlns:a16="http://schemas.microsoft.com/office/drawing/2014/main" id="{CA44C74E-4ACD-4A01-8D7F-5F92B71BF5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A0DA0D-0FCB-47EF-83C2-B711E88CB6F0}"/>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333838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D49A5-2BEF-44B4-927D-E376322608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1C6A60-5A9F-4EC5-ACF7-CFAA8BDB3D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8D5DCD-A792-48AF-8087-73E29A18D7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1A04D5-D437-409D-A5F3-260F5DD3DF06}"/>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6" name="Footer Placeholder 5">
            <a:extLst>
              <a:ext uri="{FF2B5EF4-FFF2-40B4-BE49-F238E27FC236}">
                <a16:creationId xmlns:a16="http://schemas.microsoft.com/office/drawing/2014/main" id="{41CCF206-CF94-44C6-998E-3BA2B5E4AF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F2E010-D8B5-4A18-A191-5DC019585FD9}"/>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1138167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B6BAE-5920-4591-8C34-550705205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7BC523-7D3F-4A52-9EF0-D9F466C087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42EBF6-8B9C-4896-9253-F4BB5DDBC1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7EE736-79E5-49B7-B484-312519150DA5}"/>
              </a:ext>
            </a:extLst>
          </p:cNvPr>
          <p:cNvSpPr>
            <a:spLocks noGrp="1"/>
          </p:cNvSpPr>
          <p:nvPr>
            <p:ph type="dt" sz="half" idx="10"/>
          </p:nvPr>
        </p:nvSpPr>
        <p:spPr/>
        <p:txBody>
          <a:bodyPr/>
          <a:lstStyle/>
          <a:p>
            <a:fld id="{64A8F981-F7B6-4428-9C33-49879017EB68}" type="datetimeFigureOut">
              <a:rPr lang="en-US" smtClean="0"/>
              <a:t>9/9/2025</a:t>
            </a:fld>
            <a:endParaRPr lang="en-US"/>
          </a:p>
        </p:txBody>
      </p:sp>
      <p:sp>
        <p:nvSpPr>
          <p:cNvPr id="6" name="Footer Placeholder 5">
            <a:extLst>
              <a:ext uri="{FF2B5EF4-FFF2-40B4-BE49-F238E27FC236}">
                <a16:creationId xmlns:a16="http://schemas.microsoft.com/office/drawing/2014/main" id="{6B867148-C39E-4CDC-A08F-1903106FF2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11D7CB-536F-403E-872C-CAB8ADFDC3AF}"/>
              </a:ext>
            </a:extLst>
          </p:cNvPr>
          <p:cNvSpPr>
            <a:spLocks noGrp="1"/>
          </p:cNvSpPr>
          <p:nvPr>
            <p:ph type="sldNum" sz="quarter" idx="12"/>
          </p:nvPr>
        </p:nvSpPr>
        <p:spPr/>
        <p:txBody>
          <a:bodyPr/>
          <a:lstStyle/>
          <a:p>
            <a:fld id="{E4CE2E23-3467-43D0-9773-114C92C1B91A}" type="slidenum">
              <a:rPr lang="en-US" smtClean="0"/>
              <a:t>‹#›</a:t>
            </a:fld>
            <a:endParaRPr lang="en-US"/>
          </a:p>
        </p:txBody>
      </p:sp>
    </p:spTree>
    <p:extLst>
      <p:ext uri="{BB962C8B-B14F-4D97-AF65-F5344CB8AC3E}">
        <p14:creationId xmlns:p14="http://schemas.microsoft.com/office/powerpoint/2010/main" val="35343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A0CE56-2197-48DA-BE30-4F592982E6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9A4C25-FC83-40B6-A797-0E9DF5C63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311A2B-B1FD-4D24-94A3-BD75FD3A2C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8F981-F7B6-4428-9C33-49879017EB68}" type="datetimeFigureOut">
              <a:rPr lang="en-US" smtClean="0"/>
              <a:t>9/9/2025</a:t>
            </a:fld>
            <a:endParaRPr lang="en-US"/>
          </a:p>
        </p:txBody>
      </p:sp>
      <p:sp>
        <p:nvSpPr>
          <p:cNvPr id="5" name="Footer Placeholder 4">
            <a:extLst>
              <a:ext uri="{FF2B5EF4-FFF2-40B4-BE49-F238E27FC236}">
                <a16:creationId xmlns:a16="http://schemas.microsoft.com/office/drawing/2014/main" id="{7705056B-0129-4CBB-9621-E2E00B4CDB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D3CFB8-9011-4C69-8566-84863EE2B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CE2E23-3467-43D0-9773-114C92C1B91A}" type="slidenum">
              <a:rPr lang="en-US" smtClean="0"/>
              <a:t>‹#›</a:t>
            </a:fld>
            <a:endParaRPr lang="en-US"/>
          </a:p>
        </p:txBody>
      </p:sp>
    </p:spTree>
    <p:extLst>
      <p:ext uri="{BB962C8B-B14F-4D97-AF65-F5344CB8AC3E}">
        <p14:creationId xmlns:p14="http://schemas.microsoft.com/office/powerpoint/2010/main" val="347602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04071" y="4393323"/>
            <a:ext cx="5783855" cy="707886"/>
          </a:xfrm>
          <a:prstGeom prst="rect">
            <a:avLst/>
          </a:prstGeom>
          <a:noFill/>
        </p:spPr>
        <p:txBody>
          <a:bodyPr wrap="square" rtlCol="0">
            <a:spAutoFit/>
          </a:bodyPr>
          <a:lstStyle/>
          <a:p>
            <a:pPr algn="ctr"/>
            <a:r>
              <a:rPr lang="en-US" sz="4000" b="1" dirty="0"/>
              <a:t>Superintendent Search</a:t>
            </a:r>
          </a:p>
        </p:txBody>
      </p:sp>
      <p:pic>
        <p:nvPicPr>
          <p:cNvPr id="3" name="Picture 2" descr="A logo for a school&#10;&#10;AI-generated content may be incorrect.">
            <a:extLst>
              <a:ext uri="{FF2B5EF4-FFF2-40B4-BE49-F238E27FC236}">
                <a16:creationId xmlns:a16="http://schemas.microsoft.com/office/drawing/2014/main" id="{9299810E-5433-EC41-D832-174A0605DEAF}"/>
              </a:ext>
            </a:extLst>
          </p:cNvPr>
          <p:cNvPicPr>
            <a:picLocks noChangeAspect="1"/>
          </p:cNvPicPr>
          <p:nvPr/>
        </p:nvPicPr>
        <p:blipFill>
          <a:blip r:embed="rId2">
            <a:extLst>
              <a:ext uri="{28A0092B-C50C-407E-A947-70E740481C1C}">
                <a14:useLocalDpi xmlns:a14="http://schemas.microsoft.com/office/drawing/2010/main" val="0"/>
              </a:ext>
            </a:extLst>
          </a:blip>
          <a:srcRect t="18829" b="21049"/>
          <a:stretch>
            <a:fillRect/>
          </a:stretch>
        </p:blipFill>
        <p:spPr>
          <a:xfrm>
            <a:off x="1709735" y="1638806"/>
            <a:ext cx="8772525" cy="2754517"/>
          </a:xfrm>
          <a:prstGeom prst="rect">
            <a:avLst/>
          </a:prstGeom>
        </p:spPr>
      </p:pic>
    </p:spTree>
    <p:extLst>
      <p:ext uri="{BB962C8B-B14F-4D97-AF65-F5344CB8AC3E}">
        <p14:creationId xmlns:p14="http://schemas.microsoft.com/office/powerpoint/2010/main" val="58588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72569" y="478130"/>
            <a:ext cx="8119431" cy="3693319"/>
          </a:xfrm>
          <a:prstGeom prst="rect">
            <a:avLst/>
          </a:prstGeom>
          <a:noFill/>
        </p:spPr>
        <p:txBody>
          <a:bodyPr wrap="square" rtlCol="0">
            <a:spAutoFit/>
          </a:bodyPr>
          <a:lstStyle/>
          <a:p>
            <a:endParaRPr lang="en-US" dirty="0"/>
          </a:p>
          <a:p>
            <a:r>
              <a:rPr lang="en-US" sz="7200" dirty="0"/>
              <a:t>What concerns do you have for Bastrop ISD?</a:t>
            </a:r>
          </a:p>
        </p:txBody>
      </p:sp>
      <p:sp>
        <p:nvSpPr>
          <p:cNvPr id="6" name="TextBox 5"/>
          <p:cNvSpPr txBox="1"/>
          <p:nvPr/>
        </p:nvSpPr>
        <p:spPr>
          <a:xfrm>
            <a:off x="2335578" y="478130"/>
            <a:ext cx="8218580" cy="1862048"/>
          </a:xfrm>
          <a:prstGeom prst="rect">
            <a:avLst/>
          </a:prstGeom>
          <a:noFill/>
        </p:spPr>
        <p:txBody>
          <a:bodyPr wrap="square" rtlCol="0">
            <a:spAutoFit/>
          </a:bodyPr>
          <a:lstStyle/>
          <a:p>
            <a:r>
              <a:rPr lang="en-US" sz="11500" b="1" dirty="0">
                <a:solidFill>
                  <a:srgbClr val="790D0D"/>
                </a:solidFill>
              </a:rPr>
              <a:t>#3</a:t>
            </a:r>
            <a:endParaRPr lang="en-US" sz="8000" b="1" dirty="0">
              <a:solidFill>
                <a:srgbClr val="790D0D"/>
              </a:solidFill>
            </a:endParaRPr>
          </a:p>
        </p:txBody>
      </p:sp>
      <p:sp>
        <p:nvSpPr>
          <p:cNvPr id="7" name="Rectangle 6">
            <a:extLst>
              <a:ext uri="{FF2B5EF4-FFF2-40B4-BE49-F238E27FC236}">
                <a16:creationId xmlns:a16="http://schemas.microsoft.com/office/drawing/2014/main" id="{C040E1B7-9209-4304-89CE-B4EEE7916F1C}"/>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773D9541-F2C8-4BFD-BED3-F28F52531119}"/>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15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35578" y="478130"/>
            <a:ext cx="8218580" cy="1862048"/>
          </a:xfrm>
          <a:prstGeom prst="rect">
            <a:avLst/>
          </a:prstGeom>
          <a:noFill/>
        </p:spPr>
        <p:txBody>
          <a:bodyPr wrap="square" rtlCol="0">
            <a:spAutoFit/>
          </a:bodyPr>
          <a:lstStyle/>
          <a:p>
            <a:r>
              <a:rPr lang="en-US" sz="11500" b="1" dirty="0">
                <a:solidFill>
                  <a:srgbClr val="800000"/>
                </a:solidFill>
              </a:rPr>
              <a:t>#4</a:t>
            </a:r>
            <a:endParaRPr lang="en-US" sz="8000" b="1" dirty="0">
              <a:solidFill>
                <a:srgbClr val="800000"/>
              </a:solidFill>
            </a:endParaRPr>
          </a:p>
        </p:txBody>
      </p:sp>
      <p:sp>
        <p:nvSpPr>
          <p:cNvPr id="5" name="TextBox 4"/>
          <p:cNvSpPr txBox="1"/>
          <p:nvPr/>
        </p:nvSpPr>
        <p:spPr>
          <a:xfrm>
            <a:off x="4072569" y="478130"/>
            <a:ext cx="8119431" cy="5447645"/>
          </a:xfrm>
          <a:prstGeom prst="rect">
            <a:avLst/>
          </a:prstGeom>
          <a:noFill/>
        </p:spPr>
        <p:txBody>
          <a:bodyPr wrap="square" rtlCol="0">
            <a:spAutoFit/>
          </a:bodyPr>
          <a:lstStyle/>
          <a:p>
            <a:endParaRPr lang="en-US" dirty="0"/>
          </a:p>
          <a:p>
            <a:r>
              <a:rPr lang="en-US" sz="6600" dirty="0"/>
              <a:t>What do you think will be the </a:t>
            </a:r>
            <a:r>
              <a:rPr lang="en-US" sz="6600" u="sng" dirty="0"/>
              <a:t>most important issue</a:t>
            </a:r>
            <a:r>
              <a:rPr lang="en-US" sz="6600" dirty="0"/>
              <a:t> for the new superintendent to address?</a:t>
            </a:r>
          </a:p>
        </p:txBody>
      </p:sp>
      <p:sp>
        <p:nvSpPr>
          <p:cNvPr id="7" name="Rectangle 6">
            <a:extLst>
              <a:ext uri="{FF2B5EF4-FFF2-40B4-BE49-F238E27FC236}">
                <a16:creationId xmlns:a16="http://schemas.microsoft.com/office/drawing/2014/main" id="{EDCDDC27-2EFA-4475-9868-9617F6A16A3A}"/>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D855383C-9025-4ACB-B25A-85889322C776}"/>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307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46595" y="136607"/>
            <a:ext cx="8218580" cy="1862048"/>
          </a:xfrm>
          <a:prstGeom prst="rect">
            <a:avLst/>
          </a:prstGeom>
          <a:noFill/>
        </p:spPr>
        <p:txBody>
          <a:bodyPr wrap="square" rtlCol="0">
            <a:spAutoFit/>
          </a:bodyPr>
          <a:lstStyle/>
          <a:p>
            <a:r>
              <a:rPr lang="en-US" sz="11500" b="1" dirty="0">
                <a:solidFill>
                  <a:srgbClr val="800000"/>
                </a:solidFill>
              </a:rPr>
              <a:t>#5</a:t>
            </a:r>
            <a:endParaRPr lang="en-US" sz="8000" b="1" dirty="0">
              <a:solidFill>
                <a:srgbClr val="800000"/>
              </a:solidFill>
            </a:endParaRPr>
          </a:p>
        </p:txBody>
      </p:sp>
      <p:sp>
        <p:nvSpPr>
          <p:cNvPr id="5" name="TextBox 4"/>
          <p:cNvSpPr txBox="1"/>
          <p:nvPr/>
        </p:nvSpPr>
        <p:spPr>
          <a:xfrm>
            <a:off x="4072569" y="136607"/>
            <a:ext cx="8119431" cy="4062651"/>
          </a:xfrm>
          <a:prstGeom prst="rect">
            <a:avLst/>
          </a:prstGeom>
          <a:noFill/>
        </p:spPr>
        <p:txBody>
          <a:bodyPr wrap="square" rtlCol="0">
            <a:spAutoFit/>
          </a:bodyPr>
          <a:lstStyle/>
          <a:p>
            <a:endParaRPr lang="en-US" dirty="0"/>
          </a:p>
          <a:p>
            <a:r>
              <a:rPr lang="en-US" sz="6000" dirty="0"/>
              <a:t>What do you think is the most </a:t>
            </a:r>
            <a:r>
              <a:rPr lang="en-US" sz="6000" u="sng" dirty="0"/>
              <a:t>urgent</a:t>
            </a:r>
            <a:r>
              <a:rPr lang="en-US" sz="6000" dirty="0"/>
              <a:t> issue that the new Superintendent must address?</a:t>
            </a:r>
          </a:p>
        </p:txBody>
      </p:sp>
      <p:sp>
        <p:nvSpPr>
          <p:cNvPr id="7" name="Rectangle 6">
            <a:extLst>
              <a:ext uri="{FF2B5EF4-FFF2-40B4-BE49-F238E27FC236}">
                <a16:creationId xmlns:a16="http://schemas.microsoft.com/office/drawing/2014/main" id="{AEC63896-89D4-4046-BC91-E6DD51BC3AA6}"/>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8974ABEC-E6A9-4175-B752-12FDCDD378D4}"/>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2911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46595" y="136607"/>
            <a:ext cx="8218580" cy="1862048"/>
          </a:xfrm>
          <a:prstGeom prst="rect">
            <a:avLst/>
          </a:prstGeom>
          <a:noFill/>
        </p:spPr>
        <p:txBody>
          <a:bodyPr wrap="square" rtlCol="0">
            <a:spAutoFit/>
          </a:bodyPr>
          <a:lstStyle/>
          <a:p>
            <a:r>
              <a:rPr lang="en-US" sz="11500" b="1" dirty="0">
                <a:solidFill>
                  <a:srgbClr val="800000"/>
                </a:solidFill>
              </a:rPr>
              <a:t>#6</a:t>
            </a:r>
            <a:endParaRPr lang="en-US" sz="8000" b="1" dirty="0">
              <a:solidFill>
                <a:srgbClr val="800000"/>
              </a:solidFill>
            </a:endParaRPr>
          </a:p>
        </p:txBody>
      </p:sp>
      <p:sp>
        <p:nvSpPr>
          <p:cNvPr id="7" name="Rectangle 6">
            <a:extLst>
              <a:ext uri="{FF2B5EF4-FFF2-40B4-BE49-F238E27FC236}">
                <a16:creationId xmlns:a16="http://schemas.microsoft.com/office/drawing/2014/main" id="{695E3CB9-AA71-4633-ACA2-333C729FCCE1}"/>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99083156-4F71-4942-B187-2C302B5F58F2}"/>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01862" y="361508"/>
            <a:ext cx="7823961" cy="4924425"/>
          </a:xfrm>
          <a:prstGeom prst="rect">
            <a:avLst/>
          </a:prstGeom>
          <a:noFill/>
        </p:spPr>
        <p:txBody>
          <a:bodyPr wrap="square" rtlCol="0">
            <a:spAutoFit/>
          </a:bodyPr>
          <a:lstStyle/>
          <a:p>
            <a:r>
              <a:rPr lang="en-US" sz="5200" dirty="0"/>
              <a:t>What are the most important </a:t>
            </a:r>
            <a:r>
              <a:rPr lang="en-US" sz="5200" u="sng" dirty="0"/>
              <a:t>personal qualities or characteristics</a:t>
            </a:r>
            <a:r>
              <a:rPr lang="en-US" sz="5200" dirty="0"/>
              <a:t> you feel are needed for the next superintendent of </a:t>
            </a:r>
            <a:r>
              <a:rPr lang="en-US" sz="5400" dirty="0"/>
              <a:t>Bastrop </a:t>
            </a:r>
            <a:r>
              <a:rPr lang="en-US" sz="5200" dirty="0"/>
              <a:t>ISD?</a:t>
            </a:r>
          </a:p>
        </p:txBody>
      </p:sp>
    </p:spTree>
    <p:extLst>
      <p:ext uri="{BB962C8B-B14F-4D97-AF65-F5344CB8AC3E}">
        <p14:creationId xmlns:p14="http://schemas.microsoft.com/office/powerpoint/2010/main" val="273603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46595" y="136607"/>
            <a:ext cx="8218580" cy="1862048"/>
          </a:xfrm>
          <a:prstGeom prst="rect">
            <a:avLst/>
          </a:prstGeom>
          <a:noFill/>
        </p:spPr>
        <p:txBody>
          <a:bodyPr wrap="square" rtlCol="0">
            <a:spAutoFit/>
          </a:bodyPr>
          <a:lstStyle/>
          <a:p>
            <a:r>
              <a:rPr lang="en-US" sz="11500" b="1" dirty="0">
                <a:solidFill>
                  <a:srgbClr val="800000"/>
                </a:solidFill>
              </a:rPr>
              <a:t>#7</a:t>
            </a:r>
            <a:endParaRPr lang="en-US" sz="8000" b="1" dirty="0">
              <a:solidFill>
                <a:srgbClr val="800000"/>
              </a:solidFill>
            </a:endParaRPr>
          </a:p>
        </p:txBody>
      </p:sp>
      <p:sp>
        <p:nvSpPr>
          <p:cNvPr id="5" name="TextBox 4"/>
          <p:cNvSpPr txBox="1"/>
          <p:nvPr/>
        </p:nvSpPr>
        <p:spPr>
          <a:xfrm>
            <a:off x="4072569" y="413053"/>
            <a:ext cx="8119431" cy="5078313"/>
          </a:xfrm>
          <a:prstGeom prst="rect">
            <a:avLst/>
          </a:prstGeom>
          <a:noFill/>
        </p:spPr>
        <p:txBody>
          <a:bodyPr wrap="square" rtlCol="0">
            <a:spAutoFit/>
          </a:bodyPr>
          <a:lstStyle/>
          <a:p>
            <a:r>
              <a:rPr lang="en-US" sz="5400" dirty="0"/>
              <a:t>What do you think are the most </a:t>
            </a:r>
            <a:r>
              <a:rPr lang="en-US" sz="5400" u="sng" dirty="0"/>
              <a:t>professional qualities, important skills or education</a:t>
            </a:r>
            <a:r>
              <a:rPr lang="en-US" sz="5400" dirty="0"/>
              <a:t> that are needed for the next superintendent of Bastrop ISD?</a:t>
            </a:r>
          </a:p>
        </p:txBody>
      </p:sp>
      <p:sp>
        <p:nvSpPr>
          <p:cNvPr id="7" name="Rectangle 6">
            <a:extLst>
              <a:ext uri="{FF2B5EF4-FFF2-40B4-BE49-F238E27FC236}">
                <a16:creationId xmlns:a16="http://schemas.microsoft.com/office/drawing/2014/main" id="{545C2FEE-3D38-41AF-A15E-AC1FD3DD74D2}"/>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73E9EDD0-368A-44C0-AA56-CB0C40805A64}"/>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1844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46595" y="136607"/>
            <a:ext cx="8218580" cy="1862048"/>
          </a:xfrm>
          <a:prstGeom prst="rect">
            <a:avLst/>
          </a:prstGeom>
          <a:noFill/>
        </p:spPr>
        <p:txBody>
          <a:bodyPr wrap="square" rtlCol="0">
            <a:spAutoFit/>
          </a:bodyPr>
          <a:lstStyle/>
          <a:p>
            <a:r>
              <a:rPr lang="en-US" sz="11500" b="1" dirty="0">
                <a:solidFill>
                  <a:srgbClr val="800000"/>
                </a:solidFill>
              </a:rPr>
              <a:t>#8</a:t>
            </a:r>
            <a:endParaRPr lang="en-US" sz="8000" b="1" dirty="0">
              <a:solidFill>
                <a:srgbClr val="800000"/>
              </a:solidFill>
            </a:endParaRPr>
          </a:p>
        </p:txBody>
      </p:sp>
      <p:sp>
        <p:nvSpPr>
          <p:cNvPr id="5" name="TextBox 4"/>
          <p:cNvSpPr txBox="1"/>
          <p:nvPr/>
        </p:nvSpPr>
        <p:spPr>
          <a:xfrm>
            <a:off x="4072569" y="381155"/>
            <a:ext cx="8119431" cy="4708981"/>
          </a:xfrm>
          <a:prstGeom prst="rect">
            <a:avLst/>
          </a:prstGeom>
          <a:noFill/>
        </p:spPr>
        <p:txBody>
          <a:bodyPr wrap="square" rtlCol="0">
            <a:spAutoFit/>
          </a:bodyPr>
          <a:lstStyle/>
          <a:p>
            <a:r>
              <a:rPr lang="en-US" sz="6000" dirty="0"/>
              <a:t>What </a:t>
            </a:r>
            <a:r>
              <a:rPr lang="en-US" sz="6000" u="sng" dirty="0"/>
              <a:t>priorities</a:t>
            </a:r>
            <a:r>
              <a:rPr lang="en-US" sz="6000" dirty="0"/>
              <a:t> will the new superintendent of Bastrop ISD need to address in the </a:t>
            </a:r>
            <a:r>
              <a:rPr lang="en-US" sz="6000" u="sng" dirty="0"/>
              <a:t>first 100 days</a:t>
            </a:r>
            <a:r>
              <a:rPr lang="en-US" sz="6000" dirty="0"/>
              <a:t> of service?</a:t>
            </a:r>
          </a:p>
        </p:txBody>
      </p:sp>
      <p:sp>
        <p:nvSpPr>
          <p:cNvPr id="7" name="Rectangle 6">
            <a:extLst>
              <a:ext uri="{FF2B5EF4-FFF2-40B4-BE49-F238E27FC236}">
                <a16:creationId xmlns:a16="http://schemas.microsoft.com/office/drawing/2014/main" id="{AEC63896-89D4-4046-BC91-E6DD51BC3AA6}"/>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8974ABEC-E6A9-4175-B752-12FDCDD378D4}"/>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2246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9660" y="1152271"/>
            <a:ext cx="9270688" cy="5293757"/>
          </a:xfrm>
          <a:prstGeom prst="rect">
            <a:avLst/>
          </a:prstGeom>
          <a:noFill/>
        </p:spPr>
        <p:txBody>
          <a:bodyPr wrap="square" rtlCol="0">
            <a:spAutoFit/>
          </a:bodyPr>
          <a:lstStyle/>
          <a:p>
            <a:endParaRPr lang="en-US" dirty="0"/>
          </a:p>
          <a:p>
            <a:pPr marL="457200" indent="-457200">
              <a:buFont typeface="Arial" panose="020B0604020202020204" pitchFamily="34" charset="0"/>
              <a:buChar char="•"/>
            </a:pPr>
            <a:r>
              <a:rPr lang="en-US" sz="3200" dirty="0"/>
              <a:t>Board will take information and develop a profile for the attributes of the next Superintendent.</a:t>
            </a:r>
          </a:p>
          <a:p>
            <a:pPr marL="457200" indent="-457200">
              <a:buFont typeface="Arial" panose="020B0604020202020204" pitchFamily="34" charset="0"/>
              <a:buChar char="•"/>
            </a:pPr>
            <a:r>
              <a:rPr lang="en-US" sz="3200" dirty="0"/>
              <a:t>Board will post the position in October.</a:t>
            </a:r>
          </a:p>
          <a:p>
            <a:pPr marL="457200" indent="-457200">
              <a:buFont typeface="Arial" panose="020B0604020202020204" pitchFamily="34" charset="0"/>
              <a:buChar char="•"/>
            </a:pPr>
            <a:r>
              <a:rPr lang="en-US" sz="3200" dirty="0"/>
              <a:t>Board will determine what candidates to interview in late October or early November</a:t>
            </a:r>
          </a:p>
          <a:p>
            <a:pPr marL="457200" indent="-457200">
              <a:buFont typeface="Arial" panose="020B0604020202020204" pitchFamily="34" charset="0"/>
              <a:buChar char="•"/>
            </a:pPr>
            <a:r>
              <a:rPr lang="en-US" sz="3200" dirty="0"/>
              <a:t>Board will interview candidates in November.  I will not attend the interviews.</a:t>
            </a:r>
          </a:p>
          <a:p>
            <a:pPr marL="457200" indent="-457200">
              <a:buFont typeface="Arial" panose="020B0604020202020204" pitchFamily="34" charset="0"/>
              <a:buChar char="•"/>
            </a:pPr>
            <a:r>
              <a:rPr lang="en-US" sz="3200" dirty="0"/>
              <a:t>After interviews, Board will determine who the lone finalist will be and will announce it in open session with a vote on the record.</a:t>
            </a:r>
          </a:p>
        </p:txBody>
      </p:sp>
      <p:sp>
        <p:nvSpPr>
          <p:cNvPr id="6" name="TextBox 5"/>
          <p:cNvSpPr txBox="1"/>
          <p:nvPr/>
        </p:nvSpPr>
        <p:spPr>
          <a:xfrm>
            <a:off x="302968" y="136608"/>
            <a:ext cx="9270689" cy="1015663"/>
          </a:xfrm>
          <a:prstGeom prst="rect">
            <a:avLst/>
          </a:prstGeom>
          <a:noFill/>
        </p:spPr>
        <p:txBody>
          <a:bodyPr wrap="square" rtlCol="0">
            <a:spAutoFit/>
          </a:bodyPr>
          <a:lstStyle/>
          <a:p>
            <a:r>
              <a:rPr lang="en-US" sz="6000" b="1" dirty="0"/>
              <a:t>The Process</a:t>
            </a:r>
            <a:endParaRPr lang="en-US" sz="4400" b="1" dirty="0"/>
          </a:p>
        </p:txBody>
      </p:sp>
      <p:sp>
        <p:nvSpPr>
          <p:cNvPr id="7" name="Rectangle 6">
            <a:extLst>
              <a:ext uri="{FF2B5EF4-FFF2-40B4-BE49-F238E27FC236}">
                <a16:creationId xmlns:a16="http://schemas.microsoft.com/office/drawing/2014/main" id="{334630B6-0A00-4FA2-BEE5-414C1E697C6D}"/>
              </a:ext>
            </a:extLst>
          </p:cNvPr>
          <p:cNvSpPr/>
          <p:nvPr/>
        </p:nvSpPr>
        <p:spPr>
          <a:xfrm>
            <a:off x="1077449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CE7EFA22-5BB9-441A-8BB1-456968103414}"/>
              </a:ext>
            </a:extLst>
          </p:cNvPr>
          <p:cNvSpPr/>
          <p:nvPr/>
        </p:nvSpPr>
        <p:spPr>
          <a:xfrm>
            <a:off x="10218146" y="0"/>
            <a:ext cx="429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4063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560A5-6BCA-1A5E-8D42-4CB82540641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265D40C-A888-1195-4625-B64611CD1FB3}"/>
              </a:ext>
            </a:extLst>
          </p:cNvPr>
          <p:cNvSpPr txBox="1"/>
          <p:nvPr/>
        </p:nvSpPr>
        <p:spPr>
          <a:xfrm>
            <a:off x="429660" y="1152271"/>
            <a:ext cx="9270688" cy="3323987"/>
          </a:xfrm>
          <a:prstGeom prst="rect">
            <a:avLst/>
          </a:prstGeom>
          <a:noFill/>
        </p:spPr>
        <p:txBody>
          <a:bodyPr wrap="square" rtlCol="0">
            <a:spAutoFit/>
          </a:bodyPr>
          <a:lstStyle/>
          <a:p>
            <a:endParaRPr lang="en-US" dirty="0"/>
          </a:p>
          <a:p>
            <a:r>
              <a:rPr lang="en-US" sz="3200" dirty="0"/>
              <a:t>At the meeting where the Board names the lone finalist, the Board will make known to the public who the expected choice is for the position.  They will announce it by taking a vote in open session. They may not hire the superintendent until at least 21 days after the Board has named a lone finalist.</a:t>
            </a:r>
          </a:p>
        </p:txBody>
      </p:sp>
      <p:sp>
        <p:nvSpPr>
          <p:cNvPr id="6" name="TextBox 5">
            <a:extLst>
              <a:ext uri="{FF2B5EF4-FFF2-40B4-BE49-F238E27FC236}">
                <a16:creationId xmlns:a16="http://schemas.microsoft.com/office/drawing/2014/main" id="{30A0B82F-C918-81E6-38D7-2AA776E00734}"/>
              </a:ext>
            </a:extLst>
          </p:cNvPr>
          <p:cNvSpPr txBox="1"/>
          <p:nvPr/>
        </p:nvSpPr>
        <p:spPr>
          <a:xfrm>
            <a:off x="302968" y="136608"/>
            <a:ext cx="9270689" cy="1015663"/>
          </a:xfrm>
          <a:prstGeom prst="rect">
            <a:avLst/>
          </a:prstGeom>
          <a:noFill/>
        </p:spPr>
        <p:txBody>
          <a:bodyPr wrap="square" rtlCol="0">
            <a:spAutoFit/>
          </a:bodyPr>
          <a:lstStyle/>
          <a:p>
            <a:r>
              <a:rPr lang="en-US" sz="6000" b="1" dirty="0"/>
              <a:t>NAMING A LONE FINALIST</a:t>
            </a:r>
            <a:endParaRPr lang="en-US" sz="4400" b="1" dirty="0"/>
          </a:p>
        </p:txBody>
      </p:sp>
      <p:sp>
        <p:nvSpPr>
          <p:cNvPr id="7" name="Rectangle 6">
            <a:extLst>
              <a:ext uri="{FF2B5EF4-FFF2-40B4-BE49-F238E27FC236}">
                <a16:creationId xmlns:a16="http://schemas.microsoft.com/office/drawing/2014/main" id="{CF210470-0C9D-8D01-5F4A-74387021FB9E}"/>
              </a:ext>
            </a:extLst>
          </p:cNvPr>
          <p:cNvSpPr/>
          <p:nvPr/>
        </p:nvSpPr>
        <p:spPr>
          <a:xfrm>
            <a:off x="1077449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375EF430-BF5A-3778-5331-BCA8A5B4D906}"/>
              </a:ext>
            </a:extLst>
          </p:cNvPr>
          <p:cNvSpPr/>
          <p:nvPr/>
        </p:nvSpPr>
        <p:spPr>
          <a:xfrm>
            <a:off x="10218146" y="0"/>
            <a:ext cx="429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99028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7449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4" name="Rectangle 3"/>
          <p:cNvSpPr/>
          <p:nvPr/>
        </p:nvSpPr>
        <p:spPr>
          <a:xfrm>
            <a:off x="10218146" y="0"/>
            <a:ext cx="429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29660" y="1152271"/>
            <a:ext cx="8119431" cy="4308872"/>
          </a:xfrm>
          <a:prstGeom prst="rect">
            <a:avLst/>
          </a:prstGeom>
          <a:noFill/>
        </p:spPr>
        <p:txBody>
          <a:bodyPr wrap="square" rtlCol="0">
            <a:spAutoFit/>
          </a:bodyPr>
          <a:lstStyle/>
          <a:p>
            <a:endParaRPr lang="en-US" dirty="0"/>
          </a:p>
          <a:p>
            <a:pPr marL="457200" indent="-457200">
              <a:buFont typeface="Arial" panose="020B0604020202020204" pitchFamily="34" charset="0"/>
              <a:buChar char="•"/>
            </a:pPr>
            <a:r>
              <a:rPr lang="en-US" sz="3200" dirty="0"/>
              <a:t>After the Board selects its lone finalist, the name of that individual must be posted which will be by taking a vote in open session for 21 days.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During the 21-day period, the Board will negotiate the contract with the new superintendent.</a:t>
            </a:r>
          </a:p>
        </p:txBody>
      </p:sp>
      <p:sp>
        <p:nvSpPr>
          <p:cNvPr id="6" name="TextBox 5"/>
          <p:cNvSpPr txBox="1"/>
          <p:nvPr/>
        </p:nvSpPr>
        <p:spPr>
          <a:xfrm>
            <a:off x="302968" y="136608"/>
            <a:ext cx="9270689" cy="1015663"/>
          </a:xfrm>
          <a:prstGeom prst="rect">
            <a:avLst/>
          </a:prstGeom>
          <a:noFill/>
        </p:spPr>
        <p:txBody>
          <a:bodyPr wrap="square" rtlCol="0">
            <a:spAutoFit/>
          </a:bodyPr>
          <a:lstStyle/>
          <a:p>
            <a:r>
              <a:rPr lang="en-US" sz="6000" b="1" dirty="0"/>
              <a:t>NAMING A LONE FINALIST</a:t>
            </a:r>
            <a:endParaRPr lang="en-US" sz="4400" b="1" dirty="0"/>
          </a:p>
        </p:txBody>
      </p:sp>
    </p:spTree>
    <p:extLst>
      <p:ext uri="{BB962C8B-B14F-4D97-AF65-F5344CB8AC3E}">
        <p14:creationId xmlns:p14="http://schemas.microsoft.com/office/powerpoint/2010/main" val="319852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9660" y="1152271"/>
            <a:ext cx="9270688" cy="3693319"/>
          </a:xfrm>
          <a:prstGeom prst="rect">
            <a:avLst/>
          </a:prstGeom>
          <a:noFill/>
        </p:spPr>
        <p:txBody>
          <a:bodyPr wrap="square" rtlCol="0">
            <a:spAutoFit/>
          </a:bodyPr>
          <a:lstStyle/>
          <a:p>
            <a:endParaRPr lang="en-US" dirty="0"/>
          </a:p>
          <a:p>
            <a:pPr algn="ctr"/>
            <a:r>
              <a:rPr lang="en-US" sz="5400" dirty="0"/>
              <a:t>Rhonda Crass</a:t>
            </a:r>
          </a:p>
          <a:p>
            <a:pPr algn="ctr"/>
            <a:r>
              <a:rPr lang="en-US" sz="5400" dirty="0"/>
              <a:t>rhonda@leasorcrass.com</a:t>
            </a:r>
          </a:p>
          <a:p>
            <a:pPr algn="ctr"/>
            <a:endParaRPr lang="en-US" sz="5400" dirty="0"/>
          </a:p>
          <a:p>
            <a:pPr algn="ctr"/>
            <a:r>
              <a:rPr lang="en-US" sz="5400" dirty="0"/>
              <a:t>682-422-0009</a:t>
            </a:r>
          </a:p>
        </p:txBody>
      </p:sp>
      <p:sp>
        <p:nvSpPr>
          <p:cNvPr id="6" name="TextBox 5"/>
          <p:cNvSpPr txBox="1"/>
          <p:nvPr/>
        </p:nvSpPr>
        <p:spPr>
          <a:xfrm>
            <a:off x="302968" y="136608"/>
            <a:ext cx="9270689" cy="1015663"/>
          </a:xfrm>
          <a:prstGeom prst="rect">
            <a:avLst/>
          </a:prstGeom>
          <a:noFill/>
        </p:spPr>
        <p:txBody>
          <a:bodyPr wrap="square" rtlCol="0">
            <a:spAutoFit/>
          </a:bodyPr>
          <a:lstStyle/>
          <a:p>
            <a:r>
              <a:rPr lang="en-US" sz="6000" b="1" dirty="0"/>
              <a:t>Contact Information:</a:t>
            </a:r>
            <a:endParaRPr lang="en-US" sz="4400" b="1" dirty="0"/>
          </a:p>
        </p:txBody>
      </p:sp>
      <p:sp>
        <p:nvSpPr>
          <p:cNvPr id="7" name="Rectangle 6">
            <a:extLst>
              <a:ext uri="{FF2B5EF4-FFF2-40B4-BE49-F238E27FC236}">
                <a16:creationId xmlns:a16="http://schemas.microsoft.com/office/drawing/2014/main" id="{2C92E159-CDC1-4992-95EE-C99A8FCA39F0}"/>
              </a:ext>
            </a:extLst>
          </p:cNvPr>
          <p:cNvSpPr/>
          <p:nvPr/>
        </p:nvSpPr>
        <p:spPr>
          <a:xfrm>
            <a:off x="1077449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6000" b="1" dirty="0"/>
          </a:p>
        </p:txBody>
      </p:sp>
      <p:sp>
        <p:nvSpPr>
          <p:cNvPr id="8" name="Rectangle 7">
            <a:extLst>
              <a:ext uri="{FF2B5EF4-FFF2-40B4-BE49-F238E27FC236}">
                <a16:creationId xmlns:a16="http://schemas.microsoft.com/office/drawing/2014/main" id="{51A43239-09BA-40E2-BC08-E1D9A754F8C3}"/>
              </a:ext>
            </a:extLst>
          </p:cNvPr>
          <p:cNvSpPr/>
          <p:nvPr/>
        </p:nvSpPr>
        <p:spPr>
          <a:xfrm>
            <a:off x="10218146" y="0"/>
            <a:ext cx="429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999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DA844C5-9524-41A7-A5D3-6B7BE710EDAB}"/>
              </a:ext>
            </a:extLst>
          </p:cNvPr>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3643312" y="369071"/>
            <a:ext cx="4905375" cy="2628900"/>
          </a:xfrm>
          <a:prstGeom prst="rect">
            <a:avLst/>
          </a:prstGeom>
        </p:spPr>
      </p:pic>
      <p:sp>
        <p:nvSpPr>
          <p:cNvPr id="9" name="Rectangle 8"/>
          <p:cNvSpPr/>
          <p:nvPr/>
        </p:nvSpPr>
        <p:spPr>
          <a:xfrm>
            <a:off x="4134526" y="1411422"/>
            <a:ext cx="3963895" cy="1113248"/>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tx1"/>
                </a:solidFill>
              </a:rPr>
              <a:t>Rhonda Crass</a:t>
            </a:r>
          </a:p>
        </p:txBody>
      </p:sp>
      <p:pic>
        <p:nvPicPr>
          <p:cNvPr id="4" name="Picture 3" descr="A red and black logo&#10;&#10;AI-generated content may be incorrect.">
            <a:extLst>
              <a:ext uri="{FF2B5EF4-FFF2-40B4-BE49-F238E27FC236}">
                <a16:creationId xmlns:a16="http://schemas.microsoft.com/office/drawing/2014/main" id="{2D97776F-6080-8159-864B-5FB757DD90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5515" y="2908233"/>
            <a:ext cx="5200967" cy="4160773"/>
          </a:xfrm>
          <a:prstGeom prst="rect">
            <a:avLst/>
          </a:prstGeom>
        </p:spPr>
      </p:pic>
    </p:spTree>
    <p:extLst>
      <p:ext uri="{BB962C8B-B14F-4D97-AF65-F5344CB8AC3E}">
        <p14:creationId xmlns:p14="http://schemas.microsoft.com/office/powerpoint/2010/main" val="926477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6636" y="5990334"/>
            <a:ext cx="11578727" cy="2710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for a school&#10;&#10;AI-generated content may be incorrect.">
            <a:extLst>
              <a:ext uri="{FF2B5EF4-FFF2-40B4-BE49-F238E27FC236}">
                <a16:creationId xmlns:a16="http://schemas.microsoft.com/office/drawing/2014/main" id="{4774EB8C-CF63-D4EC-8EB8-B079BBA6A8FE}"/>
              </a:ext>
            </a:extLst>
          </p:cNvPr>
          <p:cNvPicPr>
            <a:picLocks noChangeAspect="1"/>
          </p:cNvPicPr>
          <p:nvPr/>
        </p:nvPicPr>
        <p:blipFill>
          <a:blip r:embed="rId2">
            <a:extLst>
              <a:ext uri="{28A0092B-C50C-407E-A947-70E740481C1C}">
                <a14:useLocalDpi xmlns:a14="http://schemas.microsoft.com/office/drawing/2010/main" val="0"/>
              </a:ext>
            </a:extLst>
          </a:blip>
          <a:srcRect t="18829" b="21049"/>
          <a:stretch>
            <a:fillRect/>
          </a:stretch>
        </p:blipFill>
        <p:spPr>
          <a:xfrm>
            <a:off x="1709735" y="1638806"/>
            <a:ext cx="8772525" cy="2754517"/>
          </a:xfrm>
          <a:prstGeom prst="rect">
            <a:avLst/>
          </a:prstGeom>
        </p:spPr>
      </p:pic>
    </p:spTree>
    <p:extLst>
      <p:ext uri="{BB962C8B-B14F-4D97-AF65-F5344CB8AC3E}">
        <p14:creationId xmlns:p14="http://schemas.microsoft.com/office/powerpoint/2010/main" val="408206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32579" y="2003917"/>
            <a:ext cx="9569987" cy="3139321"/>
          </a:xfrm>
          <a:prstGeom prst="rect">
            <a:avLst/>
          </a:prstGeom>
          <a:noFill/>
        </p:spPr>
        <p:txBody>
          <a:bodyPr wrap="square" rtlCol="0">
            <a:spAutoFit/>
          </a:bodyPr>
          <a:lstStyle/>
          <a:p>
            <a:pPr marL="857250" indent="-857250">
              <a:buFont typeface="Arial" panose="020B0604020202020204" pitchFamily="34" charset="0"/>
              <a:buChar char="•"/>
            </a:pPr>
            <a:r>
              <a:rPr lang="en-US" sz="6000" dirty="0"/>
              <a:t>Survey</a:t>
            </a:r>
          </a:p>
          <a:p>
            <a:pPr marL="857250" indent="-857250">
              <a:buFont typeface="Arial" panose="020B0604020202020204" pitchFamily="34" charset="0"/>
              <a:buChar char="•"/>
            </a:pPr>
            <a:r>
              <a:rPr lang="en-US" sz="6000" dirty="0"/>
              <a:t>Community Meeting</a:t>
            </a:r>
          </a:p>
          <a:p>
            <a:pPr marL="857250" indent="-857250">
              <a:buFont typeface="Arial" panose="020B0604020202020204" pitchFamily="34" charset="0"/>
              <a:buChar char="•"/>
            </a:pPr>
            <a:r>
              <a:rPr lang="en-US" sz="6000" dirty="0"/>
              <a:t>Faculty and Staff Meetings</a:t>
            </a:r>
          </a:p>
          <a:p>
            <a:pPr marL="285750" indent="-285750">
              <a:buFont typeface="Arial" panose="020B0604020202020204" pitchFamily="34" charset="0"/>
              <a:buChar char="•"/>
            </a:pPr>
            <a:endParaRPr lang="en-US" dirty="0"/>
          </a:p>
        </p:txBody>
      </p:sp>
      <p:sp>
        <p:nvSpPr>
          <p:cNvPr id="7" name="Rectangle 6"/>
          <p:cNvSpPr/>
          <p:nvPr/>
        </p:nvSpPr>
        <p:spPr>
          <a:xfrm>
            <a:off x="2332579" y="402359"/>
            <a:ext cx="8927300" cy="1477328"/>
          </a:xfrm>
          <a:prstGeom prst="rect">
            <a:avLst/>
          </a:prstGeom>
        </p:spPr>
        <p:txBody>
          <a:bodyPr wrap="square">
            <a:spAutoFit/>
          </a:bodyPr>
          <a:lstStyle/>
          <a:p>
            <a:pPr algn="just"/>
            <a:r>
              <a:rPr lang="en-US" sz="3000" b="0" i="0" dirty="0">
                <a:solidFill>
                  <a:srgbClr val="605F5E"/>
                </a:solidFill>
                <a:effectLst/>
                <a:latin typeface="proxima-nova"/>
              </a:rPr>
              <a:t>The District is committed to making this superintendent search a thorough and transparent one. Input will be gathered through the following:</a:t>
            </a:r>
          </a:p>
        </p:txBody>
      </p:sp>
      <p:sp>
        <p:nvSpPr>
          <p:cNvPr id="8" name="Rectangle 7">
            <a:extLst>
              <a:ext uri="{FF2B5EF4-FFF2-40B4-BE49-F238E27FC236}">
                <a16:creationId xmlns:a16="http://schemas.microsoft.com/office/drawing/2014/main" id="{CD0654A1-C63D-460A-877F-B69A9399A5FC}"/>
              </a:ext>
            </a:extLst>
          </p:cNvPr>
          <p:cNvSpPr/>
          <p:nvPr/>
        </p:nvSpPr>
        <p:spPr>
          <a:xfrm>
            <a:off x="15423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PURPOSE</a:t>
            </a:r>
          </a:p>
        </p:txBody>
      </p:sp>
      <p:sp>
        <p:nvSpPr>
          <p:cNvPr id="9" name="Rectangle 8">
            <a:extLst>
              <a:ext uri="{FF2B5EF4-FFF2-40B4-BE49-F238E27FC236}">
                <a16:creationId xmlns:a16="http://schemas.microsoft.com/office/drawing/2014/main" id="{8B2D2A1A-BD87-443E-ACEA-4F62B86F77D4}"/>
              </a:ext>
            </a:extLst>
          </p:cNvPr>
          <p:cNvSpPr/>
          <p:nvPr/>
        </p:nvSpPr>
        <p:spPr>
          <a:xfrm>
            <a:off x="154236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401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4392" y="843677"/>
            <a:ext cx="8119431" cy="5170646"/>
          </a:xfrm>
          <a:prstGeom prst="rect">
            <a:avLst/>
          </a:prstGeom>
          <a:noFill/>
        </p:spPr>
        <p:txBody>
          <a:bodyPr wrap="square" rtlCol="0">
            <a:spAutoFit/>
          </a:bodyPr>
          <a:lstStyle/>
          <a:p>
            <a:endParaRPr lang="en-US" dirty="0"/>
          </a:p>
          <a:p>
            <a:r>
              <a:rPr lang="en-US" sz="2400" b="1" dirty="0"/>
              <a:t>Hire the Superintendent </a:t>
            </a:r>
            <a:r>
              <a:rPr lang="en-US" sz="2400" dirty="0"/>
              <a:t>– This is probably the most important function the Board must exercise.</a:t>
            </a:r>
          </a:p>
          <a:p>
            <a:pPr marL="285750" indent="-285750">
              <a:buFont typeface="Arial" panose="020B0604020202020204" pitchFamily="34" charset="0"/>
              <a:buChar char="•"/>
            </a:pPr>
            <a:endParaRPr lang="en-US" sz="2400" dirty="0"/>
          </a:p>
          <a:p>
            <a:r>
              <a:rPr lang="en-US" sz="2400" b="1" dirty="0"/>
              <a:t>Set Board Policies and Procedures </a:t>
            </a:r>
            <a:r>
              <a:rPr lang="en-US" sz="2400" dirty="0"/>
              <a:t>– The District’s Board policies and procedures are essential for effective District operations.</a:t>
            </a:r>
          </a:p>
          <a:p>
            <a:endParaRPr lang="en-US" sz="2400" dirty="0"/>
          </a:p>
          <a:p>
            <a:r>
              <a:rPr lang="en-US" sz="2400" b="1" dirty="0"/>
              <a:t>Set the Tax Rate </a:t>
            </a:r>
            <a:r>
              <a:rPr lang="en-US" sz="2400" dirty="0"/>
              <a:t>– This is an essential function of the Board and should be done only after consultation with your Superintendent and CFO.</a:t>
            </a:r>
          </a:p>
          <a:p>
            <a:endParaRPr lang="en-US" sz="2400" dirty="0"/>
          </a:p>
          <a:p>
            <a:r>
              <a:rPr lang="en-US" sz="2400" b="1" dirty="0"/>
              <a:t>Adopt an annual budget </a:t>
            </a:r>
            <a:r>
              <a:rPr lang="en-US" sz="2400" dirty="0"/>
              <a:t>– This essential function is performed in concert with the Superintendent and CFO.</a:t>
            </a:r>
          </a:p>
        </p:txBody>
      </p:sp>
      <p:sp>
        <p:nvSpPr>
          <p:cNvPr id="6" name="TextBox 5"/>
          <p:cNvSpPr txBox="1"/>
          <p:nvPr/>
        </p:nvSpPr>
        <p:spPr>
          <a:xfrm>
            <a:off x="2214392" y="136608"/>
            <a:ext cx="8218580" cy="769441"/>
          </a:xfrm>
          <a:prstGeom prst="rect">
            <a:avLst/>
          </a:prstGeom>
          <a:noFill/>
        </p:spPr>
        <p:txBody>
          <a:bodyPr wrap="square" rtlCol="0">
            <a:spAutoFit/>
          </a:bodyPr>
          <a:lstStyle/>
          <a:p>
            <a:r>
              <a:rPr lang="en-US" sz="4400" b="1" dirty="0"/>
              <a:t>ESSENTIAL FUNCTIONS</a:t>
            </a:r>
          </a:p>
        </p:txBody>
      </p:sp>
      <p:sp>
        <p:nvSpPr>
          <p:cNvPr id="7" name="Rectangle 6">
            <a:extLst>
              <a:ext uri="{FF2B5EF4-FFF2-40B4-BE49-F238E27FC236}">
                <a16:creationId xmlns:a16="http://schemas.microsoft.com/office/drawing/2014/main" id="{FB507460-F896-45F6-BFEC-A7E4ECF8E564}"/>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50452B87-1E09-403D-B0CA-CF4E2A178863}"/>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8921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4392" y="1152271"/>
            <a:ext cx="8119431" cy="3323987"/>
          </a:xfrm>
          <a:prstGeom prst="rect">
            <a:avLst/>
          </a:prstGeom>
          <a:noFill/>
        </p:spPr>
        <p:txBody>
          <a:bodyPr wrap="square" rtlCol="0">
            <a:spAutoFit/>
          </a:bodyPr>
          <a:lstStyle/>
          <a:p>
            <a:endParaRPr lang="en-US" dirty="0"/>
          </a:p>
          <a:p>
            <a:pPr marL="457200" indent="-457200">
              <a:buFont typeface="Arial" panose="020B0604020202020204" pitchFamily="34" charset="0"/>
              <a:buChar char="•"/>
            </a:pPr>
            <a:r>
              <a:rPr lang="en-US" sz="3200" dirty="0"/>
              <a:t>Only Board Members are allowed to know the name of the actual applicants for the position of Superintendent at Bastrop ISD.</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Revealing the name of any applicant is a violation of the Texas Public Information Act.</a:t>
            </a:r>
          </a:p>
        </p:txBody>
      </p:sp>
      <p:sp>
        <p:nvSpPr>
          <p:cNvPr id="6" name="TextBox 5"/>
          <p:cNvSpPr txBox="1"/>
          <p:nvPr/>
        </p:nvSpPr>
        <p:spPr>
          <a:xfrm>
            <a:off x="2214392" y="136608"/>
            <a:ext cx="8218580" cy="1015663"/>
          </a:xfrm>
          <a:prstGeom prst="rect">
            <a:avLst/>
          </a:prstGeom>
          <a:noFill/>
        </p:spPr>
        <p:txBody>
          <a:bodyPr wrap="square" rtlCol="0">
            <a:spAutoFit/>
          </a:bodyPr>
          <a:lstStyle/>
          <a:p>
            <a:r>
              <a:rPr lang="en-US" sz="6000" b="1" dirty="0"/>
              <a:t>APPLICANTS</a:t>
            </a:r>
            <a:endParaRPr lang="en-US" sz="4400" b="1" dirty="0"/>
          </a:p>
        </p:txBody>
      </p:sp>
      <p:sp>
        <p:nvSpPr>
          <p:cNvPr id="7" name="Rectangle 6">
            <a:extLst>
              <a:ext uri="{FF2B5EF4-FFF2-40B4-BE49-F238E27FC236}">
                <a16:creationId xmlns:a16="http://schemas.microsoft.com/office/drawing/2014/main" id="{634A7219-FD9A-4DEF-94DF-18DA8B8C2121}"/>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8E1EE2D1-819A-434D-B59F-B85A6E67BD6D}"/>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768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4392" y="1152271"/>
            <a:ext cx="8119431" cy="3816429"/>
          </a:xfrm>
          <a:prstGeom prst="rect">
            <a:avLst/>
          </a:prstGeom>
          <a:noFill/>
        </p:spPr>
        <p:txBody>
          <a:bodyPr wrap="square" rtlCol="0">
            <a:spAutoFit/>
          </a:bodyPr>
          <a:lstStyle/>
          <a:p>
            <a:endParaRPr lang="en-US" dirty="0"/>
          </a:p>
          <a:p>
            <a:pPr marL="457200" indent="-457200">
              <a:buFont typeface="Arial" panose="020B0604020202020204" pitchFamily="34" charset="0"/>
              <a:buChar char="•"/>
            </a:pPr>
            <a:r>
              <a:rPr lang="en-US" sz="3200" dirty="0"/>
              <a:t>Encourages applicants to apply as it will not affect their current position in their current community.</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It is not a good idea for an applicant to have a community member reach out to members of the Board.</a:t>
            </a:r>
          </a:p>
        </p:txBody>
      </p:sp>
      <p:sp>
        <p:nvSpPr>
          <p:cNvPr id="6" name="TextBox 5"/>
          <p:cNvSpPr txBox="1"/>
          <p:nvPr/>
        </p:nvSpPr>
        <p:spPr>
          <a:xfrm>
            <a:off x="2214392" y="136608"/>
            <a:ext cx="8218580" cy="1015663"/>
          </a:xfrm>
          <a:prstGeom prst="rect">
            <a:avLst/>
          </a:prstGeom>
          <a:noFill/>
        </p:spPr>
        <p:txBody>
          <a:bodyPr wrap="square" rtlCol="0">
            <a:spAutoFit/>
          </a:bodyPr>
          <a:lstStyle/>
          <a:p>
            <a:r>
              <a:rPr lang="en-US" sz="6000" b="1" dirty="0"/>
              <a:t>CONFIDENTIAL SEARCH</a:t>
            </a:r>
            <a:endParaRPr lang="en-US" sz="4400" b="1" dirty="0"/>
          </a:p>
        </p:txBody>
      </p:sp>
      <p:sp>
        <p:nvSpPr>
          <p:cNvPr id="7" name="Rectangle 6">
            <a:extLst>
              <a:ext uri="{FF2B5EF4-FFF2-40B4-BE49-F238E27FC236}">
                <a16:creationId xmlns:a16="http://schemas.microsoft.com/office/drawing/2014/main" id="{C033A0BA-7006-421D-A7B0-C319ECF984CA}"/>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8AB59BA5-B7E8-4CA7-B71E-B570EA7919A1}"/>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799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4392" y="1152271"/>
            <a:ext cx="8119431" cy="3816429"/>
          </a:xfrm>
          <a:prstGeom prst="rect">
            <a:avLst/>
          </a:prstGeom>
          <a:noFill/>
        </p:spPr>
        <p:txBody>
          <a:bodyPr wrap="square" rtlCol="0">
            <a:spAutoFit/>
          </a:bodyPr>
          <a:lstStyle/>
          <a:p>
            <a:endParaRPr lang="en-US" dirty="0"/>
          </a:p>
          <a:p>
            <a:pPr marL="457200" indent="-457200">
              <a:buFont typeface="Arial" panose="020B0604020202020204" pitchFamily="34" charset="0"/>
              <a:buChar char="•"/>
            </a:pPr>
            <a:r>
              <a:rPr lang="en-US" sz="3200" dirty="0"/>
              <a:t>If you know someone who has applied and want to give them a good recommendation, contact me directly with the information.</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Conversely, if you know someone who has applied and you don’t believe they are a good fit, contact me.</a:t>
            </a:r>
          </a:p>
        </p:txBody>
      </p:sp>
      <p:sp>
        <p:nvSpPr>
          <p:cNvPr id="6" name="TextBox 5"/>
          <p:cNvSpPr txBox="1"/>
          <p:nvPr/>
        </p:nvSpPr>
        <p:spPr>
          <a:xfrm>
            <a:off x="2214392" y="136608"/>
            <a:ext cx="8218580" cy="1015663"/>
          </a:xfrm>
          <a:prstGeom prst="rect">
            <a:avLst/>
          </a:prstGeom>
          <a:noFill/>
        </p:spPr>
        <p:txBody>
          <a:bodyPr wrap="square" rtlCol="0">
            <a:spAutoFit/>
          </a:bodyPr>
          <a:lstStyle/>
          <a:p>
            <a:r>
              <a:rPr lang="en-US" sz="6000" b="1" dirty="0"/>
              <a:t>CONFIDENTIAL SEARCH</a:t>
            </a:r>
            <a:endParaRPr lang="en-US" sz="4400" b="1" dirty="0"/>
          </a:p>
        </p:txBody>
      </p:sp>
      <p:sp>
        <p:nvSpPr>
          <p:cNvPr id="7" name="Rectangle 6">
            <a:extLst>
              <a:ext uri="{FF2B5EF4-FFF2-40B4-BE49-F238E27FC236}">
                <a16:creationId xmlns:a16="http://schemas.microsoft.com/office/drawing/2014/main" id="{073C4FF4-4FDC-4523-9268-1E0F58ECB304}"/>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Board’s Role</a:t>
            </a:r>
          </a:p>
        </p:txBody>
      </p:sp>
      <p:sp>
        <p:nvSpPr>
          <p:cNvPr id="8" name="Rectangle 7">
            <a:extLst>
              <a:ext uri="{FF2B5EF4-FFF2-40B4-BE49-F238E27FC236}">
                <a16:creationId xmlns:a16="http://schemas.microsoft.com/office/drawing/2014/main" id="{1A4F3E53-C672-4DBD-B39D-B0E1752BAFDE}"/>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4792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72569" y="471262"/>
            <a:ext cx="8119431" cy="3508653"/>
          </a:xfrm>
          <a:prstGeom prst="rect">
            <a:avLst/>
          </a:prstGeom>
          <a:noFill/>
        </p:spPr>
        <p:txBody>
          <a:bodyPr wrap="square" rtlCol="0">
            <a:spAutoFit/>
          </a:bodyPr>
          <a:lstStyle/>
          <a:p>
            <a:endParaRPr lang="en-US" dirty="0"/>
          </a:p>
          <a:p>
            <a:r>
              <a:rPr lang="en-US" sz="6800" dirty="0"/>
              <a:t>What scares you the most about getting a new Superintendent?</a:t>
            </a:r>
          </a:p>
        </p:txBody>
      </p:sp>
      <p:sp>
        <p:nvSpPr>
          <p:cNvPr id="6" name="TextBox 5"/>
          <p:cNvSpPr txBox="1"/>
          <p:nvPr/>
        </p:nvSpPr>
        <p:spPr>
          <a:xfrm>
            <a:off x="2342453" y="471262"/>
            <a:ext cx="8218580" cy="1862048"/>
          </a:xfrm>
          <a:prstGeom prst="rect">
            <a:avLst/>
          </a:prstGeom>
          <a:noFill/>
        </p:spPr>
        <p:txBody>
          <a:bodyPr wrap="square" rtlCol="0">
            <a:spAutoFit/>
          </a:bodyPr>
          <a:lstStyle/>
          <a:p>
            <a:r>
              <a:rPr lang="en-US" sz="11500" b="1" dirty="0">
                <a:solidFill>
                  <a:srgbClr val="790D0D"/>
                </a:solidFill>
              </a:rPr>
              <a:t>#1</a:t>
            </a:r>
            <a:endParaRPr lang="en-US" sz="8000" b="1" dirty="0">
              <a:solidFill>
                <a:srgbClr val="790D0D"/>
              </a:solidFill>
            </a:endParaRPr>
          </a:p>
        </p:txBody>
      </p:sp>
      <p:sp>
        <p:nvSpPr>
          <p:cNvPr id="7" name="Rectangle 6">
            <a:extLst>
              <a:ext uri="{FF2B5EF4-FFF2-40B4-BE49-F238E27FC236}">
                <a16:creationId xmlns:a16="http://schemas.microsoft.com/office/drawing/2014/main" id="{0830C349-4875-47B2-B3A6-868B366A6944}"/>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304E3DFD-EEAD-41E4-B709-928BFB2484BA}"/>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4578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72569" y="478130"/>
            <a:ext cx="8119431" cy="3416320"/>
          </a:xfrm>
          <a:prstGeom prst="rect">
            <a:avLst/>
          </a:prstGeom>
          <a:noFill/>
        </p:spPr>
        <p:txBody>
          <a:bodyPr wrap="square" rtlCol="0">
            <a:spAutoFit/>
          </a:bodyPr>
          <a:lstStyle/>
          <a:p>
            <a:endParaRPr lang="en-US" dirty="0"/>
          </a:p>
          <a:p>
            <a:r>
              <a:rPr lang="en-US" sz="6600" dirty="0"/>
              <a:t>What do you consider to be the strengths of Bastrop ISD?</a:t>
            </a:r>
          </a:p>
        </p:txBody>
      </p:sp>
      <p:sp>
        <p:nvSpPr>
          <p:cNvPr id="6" name="TextBox 5"/>
          <p:cNvSpPr txBox="1"/>
          <p:nvPr/>
        </p:nvSpPr>
        <p:spPr>
          <a:xfrm>
            <a:off x="2335578" y="478130"/>
            <a:ext cx="8218580" cy="1862048"/>
          </a:xfrm>
          <a:prstGeom prst="rect">
            <a:avLst/>
          </a:prstGeom>
          <a:noFill/>
        </p:spPr>
        <p:txBody>
          <a:bodyPr wrap="square" rtlCol="0">
            <a:spAutoFit/>
          </a:bodyPr>
          <a:lstStyle/>
          <a:p>
            <a:r>
              <a:rPr lang="en-US" sz="11500" b="1" dirty="0">
                <a:solidFill>
                  <a:srgbClr val="790D0D"/>
                </a:solidFill>
              </a:rPr>
              <a:t>#2</a:t>
            </a:r>
            <a:endParaRPr lang="en-US" sz="8000" b="1" dirty="0">
              <a:solidFill>
                <a:srgbClr val="790D0D"/>
              </a:solidFill>
            </a:endParaRPr>
          </a:p>
        </p:txBody>
      </p:sp>
      <p:sp>
        <p:nvSpPr>
          <p:cNvPr id="7" name="Rectangle 6">
            <a:extLst>
              <a:ext uri="{FF2B5EF4-FFF2-40B4-BE49-F238E27FC236}">
                <a16:creationId xmlns:a16="http://schemas.microsoft.com/office/drawing/2014/main" id="{0830C349-4875-47B2-B3A6-868B366A6944}"/>
              </a:ext>
            </a:extLst>
          </p:cNvPr>
          <p:cNvSpPr/>
          <p:nvPr/>
        </p:nvSpPr>
        <p:spPr>
          <a:xfrm>
            <a:off x="174405" y="0"/>
            <a:ext cx="1277957" cy="6858000"/>
          </a:xfrm>
          <a:prstGeom prst="rect">
            <a:avLst/>
          </a:prstGeom>
          <a:solidFill>
            <a:srgbClr val="790D0D"/>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6000" b="1" dirty="0"/>
              <a:t>Questions</a:t>
            </a:r>
          </a:p>
        </p:txBody>
      </p:sp>
      <p:sp>
        <p:nvSpPr>
          <p:cNvPr id="8" name="Rectangle 7">
            <a:extLst>
              <a:ext uri="{FF2B5EF4-FFF2-40B4-BE49-F238E27FC236}">
                <a16:creationId xmlns:a16="http://schemas.microsoft.com/office/drawing/2014/main" id="{304E3DFD-EEAD-41E4-B709-928BFB2484BA}"/>
              </a:ext>
            </a:extLst>
          </p:cNvPr>
          <p:cNvSpPr/>
          <p:nvPr/>
        </p:nvSpPr>
        <p:spPr>
          <a:xfrm>
            <a:off x="1562532" y="0"/>
            <a:ext cx="429658" cy="6858000"/>
          </a:xfrm>
          <a:prstGeom prst="rect">
            <a:avLst/>
          </a:prstGeom>
          <a:solidFill>
            <a:srgbClr val="1817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506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8822</TotalTime>
  <Words>616</Words>
  <Application>Microsoft Office PowerPoint</Application>
  <PresentationFormat>Widescreen</PresentationFormat>
  <Paragraphs>88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proxima-nova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 Teague</dc:creator>
  <cp:lastModifiedBy>NOELIA RODEA</cp:lastModifiedBy>
  <cp:revision>23</cp:revision>
  <cp:lastPrinted>2021-12-06T15:44:25Z</cp:lastPrinted>
  <dcterms:created xsi:type="dcterms:W3CDTF">2020-01-08T21:17:29Z</dcterms:created>
  <dcterms:modified xsi:type="dcterms:W3CDTF">2025-09-09T23:02:52Z</dcterms:modified>
</cp:coreProperties>
</file>